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1" r:id="rId3"/>
    <p:sldId id="262" r:id="rId4"/>
    <p:sldId id="263" r:id="rId5"/>
    <p:sldId id="264" r:id="rId6"/>
    <p:sldId id="272" r:id="rId7"/>
    <p:sldId id="276" r:id="rId8"/>
    <p:sldId id="265" r:id="rId9"/>
    <p:sldId id="273" r:id="rId10"/>
    <p:sldId id="277" r:id="rId11"/>
    <p:sldId id="266" r:id="rId12"/>
    <p:sldId id="274" r:id="rId13"/>
    <p:sldId id="278" r:id="rId14"/>
    <p:sldId id="268" r:id="rId15"/>
    <p:sldId id="275" r:id="rId16"/>
    <p:sldId id="279" r:id="rId17"/>
    <p:sldId id="267" r:id="rId18"/>
    <p:sldId id="26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10" autoAdjust="0"/>
    <p:restoredTop sz="94615" autoAdjust="0"/>
  </p:normalViewPr>
  <p:slideViewPr>
    <p:cSldViewPr>
      <p:cViewPr>
        <p:scale>
          <a:sx n="60" d="100"/>
          <a:sy n="60" d="100"/>
        </p:scale>
        <p:origin x="-77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606176-D1DF-4E25-B806-B780C9FFD169}" type="datetimeFigureOut">
              <a:rPr lang="en-US" smtClean="0"/>
              <a:t>4/18/2012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02AA4C-DDF8-477D-AFC7-C27CDABFFED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A0F3D3-2257-4F48-9249-6EF30F62C2D1}"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0F3D3-2257-4F48-9249-6EF30F62C2D1}"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0F3D3-2257-4F48-9249-6EF30F62C2D1}"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A0F3D3-2257-4F48-9249-6EF30F62C2D1}"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1A0F3D3-2257-4F48-9249-6EF30F62C2D1}" type="datetimeFigureOut">
              <a:rPr lang="en-US" smtClean="0"/>
              <a:pPr/>
              <a:t>4/18/2012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1A0F3D3-2257-4F48-9249-6EF30F62C2D1}" type="datetimeFigureOut">
              <a:rPr lang="en-US" smtClean="0"/>
              <a:pPr/>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A0F3D3-2257-4F48-9249-6EF30F62C2D1}" type="datetimeFigureOut">
              <a:rPr lang="en-US" smtClean="0"/>
              <a:pPr/>
              <a:t>4/18/2012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A0F3D3-2257-4F48-9249-6EF30F62C2D1}" type="datetimeFigureOut">
              <a:rPr lang="en-US" smtClean="0"/>
              <a:pPr/>
              <a:t>4/18/2012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0F3D3-2257-4F48-9249-6EF30F62C2D1}" type="datetimeFigureOut">
              <a:rPr lang="en-US" smtClean="0"/>
              <a:pPr/>
              <a:t>4/18/2012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0F3D3-2257-4F48-9249-6EF30F62C2D1}" type="datetimeFigureOut">
              <a:rPr lang="en-US" smtClean="0"/>
              <a:pPr/>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A0F3D3-2257-4F48-9249-6EF30F62C2D1}" type="datetimeFigureOut">
              <a:rPr lang="en-US" smtClean="0"/>
              <a:pPr/>
              <a:t>4/18/2012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6C913-8287-48AF-8CDC-115A076931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6000">
              <a:srgbClr val="96AB94"/>
            </a:gs>
            <a:gs pos="26000">
              <a:srgbClr val="CC0000"/>
            </a:gs>
            <a:gs pos="61000">
              <a:srgbClr val="96AB94"/>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A0F3D3-2257-4F48-9249-6EF30F62C2D1}" type="datetimeFigureOut">
              <a:rPr lang="en-US" smtClean="0"/>
              <a:pPr/>
              <a:t>4/18/2012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26C913-8287-48AF-8CDC-115A076931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tags" Target="../tags/tag3.xml"/><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slide" Target="slide11.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tags" Target="../tags/tag5.xml"/><Relationship Id="rId4" Type="http://schemas.openxmlformats.org/officeDocument/2006/relationships/slide" Target="slide14.xml"/></Relationships>
</file>

<file path=ppt/slides/_rels/slide17.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C:\Users\Heather\Videos\RealPlayer%20Downloads\Faux%20Paw's%20Adventures%20in%20the%20Internet%20-%20YouTube.wmv"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0.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audio" Target="../media/audio1.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r="-100000" b="-100000"/>
        </a:gradFill>
        <a:effectLst/>
      </p:bgPr>
    </p:bg>
    <p:spTree>
      <p:nvGrpSpPr>
        <p:cNvPr id="1" name=""/>
        <p:cNvGrpSpPr/>
        <p:nvPr/>
      </p:nvGrpSpPr>
      <p:grpSpPr>
        <a:xfrm>
          <a:off x="0" y="0"/>
          <a:ext cx="0" cy="0"/>
          <a:chOff x="0" y="0"/>
          <a:chExt cx="0" cy="0"/>
        </a:xfrm>
      </p:grpSpPr>
      <p:pic>
        <p:nvPicPr>
          <p:cNvPr id="4" name="Picture 3" descr="computer.jpg"/>
          <p:cNvPicPr/>
          <p:nvPr/>
        </p:nvPicPr>
        <p:blipFill>
          <a:blip r:embed="rId2" cstate="print"/>
          <a:stretch>
            <a:fillRect/>
          </a:stretch>
        </p:blipFill>
        <p:spPr>
          <a:xfrm>
            <a:off x="3352800" y="2743200"/>
            <a:ext cx="2495550" cy="1828800"/>
          </a:xfrm>
          <a:prstGeom prst="rect">
            <a:avLst/>
          </a:prstGeom>
          <a:gradFill>
            <a:gsLst>
              <a:gs pos="100000">
                <a:srgbClr val="C00000"/>
              </a:gs>
              <a:gs pos="50000">
                <a:srgbClr val="CC0000">
                  <a:alpha val="83000"/>
                </a:srgbClr>
              </a:gs>
              <a:gs pos="100000">
                <a:srgbClr val="CC0000"/>
              </a:gs>
            </a:gsLst>
            <a:path path="rect">
              <a:fillToRect l="100000" t="100000"/>
            </a:path>
          </a:gradFill>
          <a:ln>
            <a:noFill/>
          </a:ln>
        </p:spPr>
      </p:pic>
      <p:sp>
        <p:nvSpPr>
          <p:cNvPr id="20" name="TextBox 19"/>
          <p:cNvSpPr txBox="1"/>
          <p:nvPr/>
        </p:nvSpPr>
        <p:spPr>
          <a:xfrm>
            <a:off x="1905000" y="1219200"/>
            <a:ext cx="5486400" cy="1323439"/>
          </a:xfrm>
          <a:prstGeom prst="rect">
            <a:avLst/>
          </a:prstGeom>
          <a:noFill/>
          <a:ln>
            <a:noFill/>
          </a:ln>
        </p:spPr>
        <p:txBody>
          <a:bodyPr wrap="square" rtlCol="0">
            <a:spAutoFit/>
          </a:bodyPr>
          <a:lstStyle/>
          <a:p>
            <a:pPr algn="ctr"/>
            <a:r>
              <a:rPr lang="en-US" sz="4000" dirty="0" smtClean="0">
                <a:ln w="18415" cmpd="sng">
                  <a:solidFill>
                    <a:schemeClr val="tx1"/>
                  </a:solidFill>
                  <a:prstDash val="solid"/>
                </a:ln>
                <a:effectLst>
                  <a:outerShdw blurRad="63500" dir="3600000" algn="tl" rotWithShape="0">
                    <a:srgbClr val="000000">
                      <a:alpha val="70000"/>
                    </a:srgbClr>
                  </a:outerShdw>
                </a:effectLst>
                <a:latin typeface="Calibri" pitchFamily="34" charset="0"/>
              </a:rPr>
              <a:t>Internet Safety &amp; Awareness</a:t>
            </a:r>
            <a:endParaRPr lang="en-US" sz="4000" dirty="0">
              <a:ln w="18415" cmpd="sng">
                <a:solidFill>
                  <a:schemeClr val="tx1"/>
                </a:solidFill>
                <a:prstDash val="solid"/>
              </a:ln>
              <a:effectLst>
                <a:outerShdw blurRad="63500" dir="3600000" algn="tl" rotWithShape="0">
                  <a:srgbClr val="000000">
                    <a:alpha val="70000"/>
                  </a:srgbClr>
                </a:outerShdw>
              </a:effectLst>
              <a:latin typeface="Calibri" pitchFamily="34" charset="0"/>
            </a:endParaRPr>
          </a:p>
        </p:txBody>
      </p:sp>
      <p:sp>
        <p:nvSpPr>
          <p:cNvPr id="37" name="Chevron 36">
            <a:hlinkClick r:id="" action="ppaction://hlinkshowjump?jump=nextslide"/>
          </p:cNvPr>
          <p:cNvSpPr/>
          <p:nvPr/>
        </p:nvSpPr>
        <p:spPr>
          <a:xfrm>
            <a:off x="8229600" y="5638800"/>
            <a:ext cx="685800" cy="990600"/>
          </a:xfrm>
          <a:prstGeom prst="chevron">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8" name="TextBox 37">
            <a:hlinkClick r:id="" action="ppaction://hlinkshowjump?jump=nextslide"/>
          </p:cNvPr>
          <p:cNvSpPr txBox="1"/>
          <p:nvPr/>
        </p:nvSpPr>
        <p:spPr>
          <a:xfrm>
            <a:off x="3886200" y="5769114"/>
            <a:ext cx="4419600" cy="707886"/>
          </a:xfrm>
          <a:prstGeom prst="rect">
            <a:avLst/>
          </a:prstGeom>
          <a:noFill/>
          <a:ln>
            <a:noFill/>
          </a:ln>
        </p:spPr>
        <p:txBody>
          <a:bodyPr wrap="square" rtlCol="0">
            <a:spAutoFit/>
            <a:scene3d>
              <a:camera prst="orthographicFront"/>
              <a:lightRig rig="flat" dir="tl">
                <a:rot lat="0" lon="0" rev="6600000"/>
              </a:lightRig>
            </a:scene3d>
            <a:sp3d extrusionH="25400" contourW="8890">
              <a:contourClr>
                <a:schemeClr val="accent2">
                  <a:shade val="75000"/>
                </a:schemeClr>
              </a:contourClr>
            </a:sp3d>
          </a:bodyPr>
          <a:lstStyle/>
          <a:p>
            <a:r>
              <a:rPr lang="en-US" sz="4000" b="1" dirty="0" smtClean="0">
                <a:ln w="11430">
                  <a:solidFill>
                    <a:schemeClr val="tx1"/>
                  </a:solidFill>
                </a:ln>
                <a:effectLst/>
              </a:rPr>
              <a:t>Click here to begin</a:t>
            </a:r>
            <a:endParaRPr lang="en-US" sz="4000" b="1" dirty="0">
              <a:ln w="11430">
                <a:solidFill>
                  <a:schemeClr val="tx1"/>
                </a:solidFill>
              </a:ln>
              <a:effectLst/>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Left Arrow 3">
            <a:hlinkClick r:id="rId4" action="ppaction://hlinksldjump"/>
          </p:cNvPr>
          <p:cNvSpPr/>
          <p:nvPr/>
        </p:nvSpPr>
        <p:spPr>
          <a:xfrm>
            <a:off x="1752600" y="1219200"/>
            <a:ext cx="5257800" cy="4294632"/>
          </a:xfrm>
          <a:prstGeom prst="lef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Try Again</a:t>
            </a:r>
            <a:endParaRPr lang="en-US" sz="6000" dirty="0"/>
          </a:p>
        </p:txBody>
      </p:sp>
    </p:spTree>
    <p:custDataLst>
      <p:tags r:id="rId1"/>
    </p:custDataLst>
  </p:cSld>
  <p:clrMapOvr>
    <a:masterClrMapping/>
  </p:clrMapOvr>
  <p:transition advClick="0">
    <p:fade thruBlk="1"/>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914400"/>
            <a:ext cx="7772400" cy="1470025"/>
          </a:xfrm>
        </p:spPr>
        <p:txBody>
          <a:bodyPr>
            <a:normAutofit/>
          </a:bodyPr>
          <a:lstStyle/>
          <a:p>
            <a:r>
              <a:rPr lang="en-US" dirty="0" smtClean="0"/>
              <a:t>Internet Safety Quiz #4</a:t>
            </a:r>
            <a:endParaRPr lang="en-US" dirty="0"/>
          </a:p>
        </p:txBody>
      </p:sp>
      <p:sp>
        <p:nvSpPr>
          <p:cNvPr id="5" name="Subtitle 4"/>
          <p:cNvSpPr>
            <a:spLocks noGrp="1"/>
          </p:cNvSpPr>
          <p:nvPr>
            <p:ph type="subTitle" idx="1"/>
          </p:nvPr>
        </p:nvSpPr>
        <p:spPr>
          <a:xfrm>
            <a:off x="1371600" y="2133600"/>
            <a:ext cx="6400800" cy="2438400"/>
          </a:xfrm>
        </p:spPr>
        <p:txBody>
          <a:bodyPr>
            <a:normAutofit fontScale="92500" lnSpcReduction="20000"/>
          </a:bodyPr>
          <a:lstStyle/>
          <a:p>
            <a:endParaRPr lang="en-US" dirty="0" smtClean="0">
              <a:solidFill>
                <a:schemeClr val="tx1"/>
              </a:solidFill>
            </a:endParaRPr>
          </a:p>
          <a:p>
            <a:r>
              <a:rPr lang="en-US" dirty="0" smtClean="0">
                <a:solidFill>
                  <a:schemeClr val="tx1"/>
                </a:solidFill>
              </a:rPr>
              <a:t>You should let everyone have access to your </a:t>
            </a:r>
            <a:r>
              <a:rPr lang="en-US" dirty="0" err="1" smtClean="0">
                <a:solidFill>
                  <a:schemeClr val="tx1"/>
                </a:solidFill>
              </a:rPr>
              <a:t>facebook</a:t>
            </a:r>
            <a:r>
              <a:rPr lang="en-US" dirty="0" smtClean="0">
                <a:solidFill>
                  <a:schemeClr val="tx1"/>
                </a:solidFill>
              </a:rPr>
              <a:t> page</a:t>
            </a:r>
          </a:p>
          <a:p>
            <a:endParaRPr lang="en-US" sz="1900" dirty="0" smtClean="0">
              <a:solidFill>
                <a:schemeClr val="tx1"/>
              </a:solidFill>
            </a:endParaRPr>
          </a:p>
          <a:p>
            <a:endParaRPr lang="en-US" sz="1900" dirty="0" smtClean="0">
              <a:solidFill>
                <a:schemeClr val="tx1"/>
              </a:solidFill>
            </a:endParaRPr>
          </a:p>
          <a:p>
            <a:endParaRPr lang="en-US" sz="1900" dirty="0" smtClean="0">
              <a:solidFill>
                <a:schemeClr val="tx1"/>
              </a:solidFill>
            </a:endParaRPr>
          </a:p>
          <a:p>
            <a:r>
              <a:rPr lang="en-US" sz="1900" dirty="0" smtClean="0">
                <a:solidFill>
                  <a:schemeClr val="tx1"/>
                </a:solidFill>
              </a:rPr>
              <a:t>Click on the triangle to see if you are right</a:t>
            </a:r>
            <a:endParaRPr lang="en-US" sz="1700" dirty="0" smtClean="0">
              <a:solidFill>
                <a:schemeClr val="tx1"/>
              </a:solidFill>
            </a:endParaRPr>
          </a:p>
          <a:p>
            <a:endParaRPr lang="en-US" sz="1900" dirty="0" smtClean="0"/>
          </a:p>
          <a:p>
            <a:endParaRPr lang="en-US" b="1" dirty="0" smtClean="0"/>
          </a:p>
          <a:p>
            <a:endParaRPr lang="en-US" b="1" dirty="0"/>
          </a:p>
        </p:txBody>
      </p:sp>
      <p:sp>
        <p:nvSpPr>
          <p:cNvPr id="6" name="TextBox 5"/>
          <p:cNvSpPr txBox="1"/>
          <p:nvPr/>
        </p:nvSpPr>
        <p:spPr>
          <a:xfrm>
            <a:off x="3200400" y="5181600"/>
            <a:ext cx="1524000" cy="381000"/>
          </a:xfrm>
          <a:prstGeom prst="rect">
            <a:avLst/>
          </a:prstGeom>
          <a:noFill/>
        </p:spPr>
        <p:txBody>
          <a:bodyPr wrap="square" rtlCol="0">
            <a:spAutoFit/>
          </a:bodyPr>
          <a:lstStyle/>
          <a:p>
            <a:r>
              <a:rPr lang="en-US" dirty="0" smtClean="0"/>
              <a:t>True</a:t>
            </a:r>
            <a:endParaRPr lang="en-US" dirty="0"/>
          </a:p>
        </p:txBody>
      </p:sp>
      <p:sp>
        <p:nvSpPr>
          <p:cNvPr id="7" name="TextBox 6"/>
          <p:cNvSpPr txBox="1"/>
          <p:nvPr/>
        </p:nvSpPr>
        <p:spPr>
          <a:xfrm>
            <a:off x="6172200" y="5181600"/>
            <a:ext cx="1752600" cy="369332"/>
          </a:xfrm>
          <a:prstGeom prst="rect">
            <a:avLst/>
          </a:prstGeom>
          <a:noFill/>
        </p:spPr>
        <p:txBody>
          <a:bodyPr wrap="square" rtlCol="0">
            <a:spAutoFit/>
          </a:bodyPr>
          <a:lstStyle/>
          <a:p>
            <a:r>
              <a:rPr lang="en-US" dirty="0" smtClean="0"/>
              <a:t>False</a:t>
            </a:r>
            <a:endParaRPr lang="en-US" dirty="0"/>
          </a:p>
        </p:txBody>
      </p:sp>
      <p:sp>
        <p:nvSpPr>
          <p:cNvPr id="8" name="Isosceles Triangle 7">
            <a:hlinkClick r:id="rId2" action="ppaction://hlinksldjump"/>
          </p:cNvPr>
          <p:cNvSpPr/>
          <p:nvPr/>
        </p:nvSpPr>
        <p:spPr>
          <a:xfrm>
            <a:off x="20574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hlinkClick r:id="rId3" action="ppaction://hlinksldjump"/>
          </p:cNvPr>
          <p:cNvSpPr/>
          <p:nvPr/>
        </p:nvSpPr>
        <p:spPr>
          <a:xfrm>
            <a:off x="50292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7-Point Star 3">
            <a:hlinkClick r:id="rId3" action="ppaction://hlinksldjump"/>
          </p:cNvPr>
          <p:cNvSpPr/>
          <p:nvPr/>
        </p:nvSpPr>
        <p:spPr>
          <a:xfrm>
            <a:off x="1524000" y="762000"/>
            <a:ext cx="6477000" cy="49530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chemeClr val="tx1"/>
                </a:solidFill>
              </a:rPr>
              <a:t>Correct!</a:t>
            </a:r>
            <a:endParaRPr lang="en-US" sz="7200" dirty="0">
              <a:solidFill>
                <a:schemeClr val="tx1"/>
              </a:solidFill>
            </a:endParaRPr>
          </a:p>
        </p:txBody>
      </p:sp>
    </p:spTree>
  </p:cSld>
  <p:clrMapOvr>
    <a:masterClrMapping/>
  </p:clrMapOvr>
  <p:transition advClick="0">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Left Arrow 3">
            <a:hlinkClick r:id="rId4" action="ppaction://hlinksldjump"/>
          </p:cNvPr>
          <p:cNvSpPr/>
          <p:nvPr/>
        </p:nvSpPr>
        <p:spPr>
          <a:xfrm>
            <a:off x="1752600" y="1219200"/>
            <a:ext cx="5257800" cy="4294632"/>
          </a:xfrm>
          <a:prstGeom prst="lef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Try Again</a:t>
            </a:r>
            <a:endParaRPr lang="en-US" sz="6000" dirty="0"/>
          </a:p>
        </p:txBody>
      </p:sp>
    </p:spTree>
    <p:custDataLst>
      <p:tags r:id="rId1"/>
    </p:custDataLst>
  </p:cSld>
  <p:clrMapOvr>
    <a:masterClrMapping/>
  </p:clrMapOvr>
  <p:transition advClick="0">
    <p:fade thruBlk="1"/>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914400"/>
            <a:ext cx="7772400" cy="1470025"/>
          </a:xfrm>
        </p:spPr>
        <p:txBody>
          <a:bodyPr>
            <a:normAutofit/>
          </a:bodyPr>
          <a:lstStyle/>
          <a:p>
            <a:r>
              <a:rPr lang="en-US" dirty="0" smtClean="0"/>
              <a:t>Internet Safety Quiz #5</a:t>
            </a:r>
            <a:endParaRPr lang="en-US" dirty="0"/>
          </a:p>
        </p:txBody>
      </p:sp>
      <p:sp>
        <p:nvSpPr>
          <p:cNvPr id="5" name="Subtitle 4"/>
          <p:cNvSpPr>
            <a:spLocks noGrp="1"/>
          </p:cNvSpPr>
          <p:nvPr>
            <p:ph type="subTitle" idx="1"/>
          </p:nvPr>
        </p:nvSpPr>
        <p:spPr>
          <a:xfrm>
            <a:off x="1371600" y="2133600"/>
            <a:ext cx="6400800" cy="2438400"/>
          </a:xfrm>
        </p:spPr>
        <p:txBody>
          <a:bodyPr>
            <a:normAutofit fontScale="70000" lnSpcReduction="20000"/>
          </a:bodyPr>
          <a:lstStyle/>
          <a:p>
            <a:endParaRPr lang="en-US" dirty="0" smtClean="0">
              <a:solidFill>
                <a:schemeClr val="tx1"/>
              </a:solidFill>
            </a:endParaRPr>
          </a:p>
          <a:p>
            <a:r>
              <a:rPr lang="en-US" sz="4600" dirty="0" smtClean="0">
                <a:solidFill>
                  <a:schemeClr val="tx1"/>
                </a:solidFill>
              </a:rPr>
              <a:t>It is alright to make plans to meet someone you met online or to give them your home address.</a:t>
            </a:r>
          </a:p>
          <a:p>
            <a:endParaRPr lang="en-US" sz="1900" dirty="0" smtClean="0">
              <a:solidFill>
                <a:schemeClr val="tx1"/>
              </a:solidFill>
            </a:endParaRPr>
          </a:p>
          <a:p>
            <a:endParaRPr lang="en-US" sz="1900" dirty="0" smtClean="0">
              <a:solidFill>
                <a:schemeClr val="tx1"/>
              </a:solidFill>
            </a:endParaRPr>
          </a:p>
          <a:p>
            <a:r>
              <a:rPr lang="en-US" sz="2600" dirty="0" smtClean="0">
                <a:solidFill>
                  <a:schemeClr val="tx1"/>
                </a:solidFill>
              </a:rPr>
              <a:t>Click on the triangle to see if you are right</a:t>
            </a:r>
          </a:p>
          <a:p>
            <a:endParaRPr lang="en-US" sz="1900" dirty="0" smtClean="0"/>
          </a:p>
          <a:p>
            <a:endParaRPr lang="en-US" b="1" dirty="0" smtClean="0"/>
          </a:p>
          <a:p>
            <a:endParaRPr lang="en-US" b="1" dirty="0"/>
          </a:p>
        </p:txBody>
      </p:sp>
      <p:sp>
        <p:nvSpPr>
          <p:cNvPr id="6" name="TextBox 5"/>
          <p:cNvSpPr txBox="1"/>
          <p:nvPr/>
        </p:nvSpPr>
        <p:spPr>
          <a:xfrm>
            <a:off x="3200400" y="5181600"/>
            <a:ext cx="1524000" cy="381000"/>
          </a:xfrm>
          <a:prstGeom prst="rect">
            <a:avLst/>
          </a:prstGeom>
          <a:noFill/>
        </p:spPr>
        <p:txBody>
          <a:bodyPr wrap="square" rtlCol="0">
            <a:spAutoFit/>
          </a:bodyPr>
          <a:lstStyle/>
          <a:p>
            <a:r>
              <a:rPr lang="en-US" dirty="0" smtClean="0"/>
              <a:t>True</a:t>
            </a:r>
            <a:endParaRPr lang="en-US" dirty="0"/>
          </a:p>
        </p:txBody>
      </p:sp>
      <p:sp>
        <p:nvSpPr>
          <p:cNvPr id="7" name="TextBox 6"/>
          <p:cNvSpPr txBox="1"/>
          <p:nvPr/>
        </p:nvSpPr>
        <p:spPr>
          <a:xfrm>
            <a:off x="6172200" y="5181600"/>
            <a:ext cx="1752600" cy="369332"/>
          </a:xfrm>
          <a:prstGeom prst="rect">
            <a:avLst/>
          </a:prstGeom>
          <a:noFill/>
        </p:spPr>
        <p:txBody>
          <a:bodyPr wrap="square" rtlCol="0">
            <a:spAutoFit/>
          </a:bodyPr>
          <a:lstStyle/>
          <a:p>
            <a:r>
              <a:rPr lang="en-US" dirty="0" smtClean="0"/>
              <a:t>False</a:t>
            </a:r>
            <a:endParaRPr lang="en-US" dirty="0"/>
          </a:p>
        </p:txBody>
      </p:sp>
      <p:sp>
        <p:nvSpPr>
          <p:cNvPr id="8" name="Isosceles Triangle 7">
            <a:hlinkClick r:id="rId2" action="ppaction://hlinksldjump"/>
          </p:cNvPr>
          <p:cNvSpPr/>
          <p:nvPr/>
        </p:nvSpPr>
        <p:spPr>
          <a:xfrm>
            <a:off x="20574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hlinkClick r:id="rId3" action="ppaction://hlinksldjump"/>
          </p:cNvPr>
          <p:cNvSpPr/>
          <p:nvPr/>
        </p:nvSpPr>
        <p:spPr>
          <a:xfrm>
            <a:off x="50292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7-Point Star 3">
            <a:hlinkClick r:id="rId3" action="ppaction://hlinksldjump"/>
          </p:cNvPr>
          <p:cNvSpPr/>
          <p:nvPr/>
        </p:nvSpPr>
        <p:spPr>
          <a:xfrm>
            <a:off x="1524000" y="762000"/>
            <a:ext cx="6477000" cy="49530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chemeClr val="tx1"/>
                </a:solidFill>
              </a:rPr>
              <a:t>Correct!</a:t>
            </a:r>
            <a:endParaRPr lang="en-US" sz="7200" dirty="0">
              <a:solidFill>
                <a:schemeClr val="tx1"/>
              </a:solidFill>
            </a:endParaRPr>
          </a:p>
        </p:txBody>
      </p:sp>
    </p:spTree>
  </p:cSld>
  <p:clrMapOvr>
    <a:masterClrMapping/>
  </p:clrMapOvr>
  <p:transition advClick="0">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Left Arrow 3">
            <a:hlinkClick r:id="rId4" action="ppaction://hlinksldjump"/>
          </p:cNvPr>
          <p:cNvSpPr/>
          <p:nvPr/>
        </p:nvSpPr>
        <p:spPr>
          <a:xfrm>
            <a:off x="1752600" y="1219200"/>
            <a:ext cx="5257800" cy="4294632"/>
          </a:xfrm>
          <a:prstGeom prst="lef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Try Again</a:t>
            </a:r>
            <a:endParaRPr lang="en-US" sz="6000" dirty="0"/>
          </a:p>
        </p:txBody>
      </p:sp>
    </p:spTree>
    <p:custDataLst>
      <p:tags r:id="rId1"/>
    </p:custDataLst>
  </p:cSld>
  <p:clrMapOvr>
    <a:masterClrMapping/>
  </p:clrMapOvr>
  <p:transition advClick="0">
    <p:fade thruBlk="1"/>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762000" y="0"/>
            <a:ext cx="7772400" cy="1470025"/>
          </a:xfrm>
        </p:spPr>
        <p:txBody>
          <a:bodyPr>
            <a:normAutofit/>
          </a:bodyPr>
          <a:lstStyle/>
          <a:p>
            <a:r>
              <a:rPr lang="en-US" dirty="0" smtClean="0">
                <a:solidFill>
                  <a:schemeClr val="bg1"/>
                </a:solidFill>
              </a:rPr>
              <a:t>Internet Safety</a:t>
            </a:r>
            <a:endParaRPr lang="en-US" dirty="0">
              <a:solidFill>
                <a:schemeClr val="bg1"/>
              </a:solidFill>
            </a:endParaRPr>
          </a:p>
        </p:txBody>
      </p:sp>
      <p:sp>
        <p:nvSpPr>
          <p:cNvPr id="5" name="Subtitle 4"/>
          <p:cNvSpPr>
            <a:spLocks noGrp="1"/>
          </p:cNvSpPr>
          <p:nvPr>
            <p:ph type="subTitle" idx="1"/>
          </p:nvPr>
        </p:nvSpPr>
        <p:spPr>
          <a:xfrm>
            <a:off x="1143000" y="1371600"/>
            <a:ext cx="7086600" cy="4191000"/>
          </a:xfrm>
        </p:spPr>
        <p:txBody>
          <a:bodyPr/>
          <a:lstStyle/>
          <a:p>
            <a:r>
              <a:rPr lang="en-US" dirty="0" smtClean="0">
                <a:solidFill>
                  <a:schemeClr val="tx1"/>
                </a:solidFill>
              </a:rPr>
              <a:t>If you have any other questions make sure to ask your parents. Each family can have their own rules in regards to Internet Safety. Make sure you know your rules and more importantly follow them.</a:t>
            </a:r>
          </a:p>
          <a:p>
            <a:endParaRPr lang="en-US" dirty="0" smtClean="0">
              <a:solidFill>
                <a:schemeClr val="tx1"/>
              </a:solidFill>
            </a:endParaRPr>
          </a:p>
          <a:p>
            <a:r>
              <a:rPr lang="en-US" dirty="0" smtClean="0">
                <a:solidFill>
                  <a:schemeClr val="tx1"/>
                </a:solidFill>
              </a:rPr>
              <a:t>Please click to watch the informative video</a:t>
            </a:r>
            <a:endParaRPr lang="en-US" dirty="0">
              <a:solidFill>
                <a:schemeClr val="tx1"/>
              </a:solidFill>
            </a:endParaRPr>
          </a:p>
        </p:txBody>
      </p:sp>
      <p:sp>
        <p:nvSpPr>
          <p:cNvPr id="6" name="Right Arrow 5">
            <a:hlinkClick r:id="rId2" action="ppaction://hlinksldjump"/>
          </p:cNvPr>
          <p:cNvSpPr/>
          <p:nvPr/>
        </p:nvSpPr>
        <p:spPr>
          <a:xfrm>
            <a:off x="4191000" y="5638800"/>
            <a:ext cx="978408" cy="484632"/>
          </a:xfrm>
          <a:prstGeom prst="rightArrow">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r="-100000" b="-100000"/>
        </a:gradFill>
        <a:effectLst/>
      </p:bgPr>
    </p:bg>
    <p:spTree>
      <p:nvGrpSpPr>
        <p:cNvPr id="1" name=""/>
        <p:cNvGrpSpPr/>
        <p:nvPr/>
      </p:nvGrpSpPr>
      <p:grpSpPr>
        <a:xfrm>
          <a:off x="0" y="0"/>
          <a:ext cx="0" cy="0"/>
          <a:chOff x="0" y="0"/>
          <a:chExt cx="0" cy="0"/>
        </a:xfrm>
      </p:grpSpPr>
      <p:sp>
        <p:nvSpPr>
          <p:cNvPr id="20" name="TextBox 19"/>
          <p:cNvSpPr txBox="1"/>
          <p:nvPr/>
        </p:nvSpPr>
        <p:spPr>
          <a:xfrm>
            <a:off x="533400" y="533400"/>
            <a:ext cx="8153400" cy="707886"/>
          </a:xfrm>
          <a:prstGeom prst="rect">
            <a:avLst/>
          </a:prstGeom>
          <a:noFill/>
          <a:ln>
            <a:noFill/>
          </a:ln>
        </p:spPr>
        <p:txBody>
          <a:bodyPr wrap="square" rtlCol="0">
            <a:spAutoFit/>
          </a:bodyPr>
          <a:lstStyle/>
          <a:p>
            <a:r>
              <a:rPr lang="en-US" sz="4000" dirty="0" smtClean="0">
                <a:ln w="18415" cmpd="sng">
                  <a:solidFill>
                    <a:schemeClr val="tx1"/>
                  </a:solidFill>
                  <a:prstDash val="solid"/>
                </a:ln>
                <a:effectLst>
                  <a:outerShdw blurRad="63500" dir="3600000" algn="tl" rotWithShape="0">
                    <a:srgbClr val="000000">
                      <a:alpha val="70000"/>
                    </a:srgbClr>
                  </a:outerShdw>
                </a:effectLst>
              </a:rPr>
              <a:t>Faux </a:t>
            </a:r>
            <a:r>
              <a:rPr lang="en-US" sz="4000" dirty="0" smtClean="0">
                <a:ln w="18415" cmpd="sng">
                  <a:solidFill>
                    <a:schemeClr val="tx1"/>
                  </a:solidFill>
                  <a:prstDash val="solid"/>
                </a:ln>
                <a:effectLst>
                  <a:outerShdw blurRad="63500" dir="3600000" algn="tl" rotWithShape="0">
                    <a:srgbClr val="000000">
                      <a:alpha val="70000"/>
                    </a:srgbClr>
                  </a:outerShdw>
                </a:effectLst>
              </a:rPr>
              <a:t>Paws </a:t>
            </a:r>
            <a:r>
              <a:rPr lang="en-US" sz="4000" dirty="0" smtClean="0">
                <a:ln w="18415" cmpd="sng">
                  <a:solidFill>
                    <a:schemeClr val="tx1"/>
                  </a:solidFill>
                  <a:prstDash val="solid"/>
                </a:ln>
                <a:effectLst>
                  <a:outerShdw blurRad="63500" dir="3600000" algn="tl" rotWithShape="0">
                    <a:srgbClr val="000000">
                      <a:alpha val="70000"/>
                    </a:srgbClr>
                  </a:outerShdw>
                </a:effectLst>
              </a:rPr>
              <a:t>Adventures on the Internet</a:t>
            </a:r>
            <a:endParaRPr lang="en-US" sz="4000" dirty="0">
              <a:ln w="18415" cmpd="sng">
                <a:solidFill>
                  <a:schemeClr val="tx1"/>
                </a:solidFill>
                <a:prstDash val="solid"/>
              </a:ln>
              <a:effectLst>
                <a:outerShdw blurRad="63500" dir="3600000" algn="tl" rotWithShape="0">
                  <a:srgbClr val="000000">
                    <a:alpha val="70000"/>
                  </a:srgbClr>
                </a:outerShdw>
              </a:effectLst>
            </a:endParaRPr>
          </a:p>
        </p:txBody>
      </p:sp>
      <p:pic>
        <p:nvPicPr>
          <p:cNvPr id="19" name="Faux Paw's Adventures in the Internet - YouTube.wmv">
            <a:hlinkClick r:id="" action="ppaction://media"/>
          </p:cNvPr>
          <p:cNvPicPr>
            <a:picLocks noGrp="1" noRot="1" noChangeAspect="1"/>
          </p:cNvPicPr>
          <p:nvPr>
            <p:ph idx="1"/>
            <a:videoFile r:link="rId1"/>
          </p:nvPr>
        </p:nvPicPr>
        <p:blipFill>
          <a:blip r:embed="rId3" cstate="print"/>
          <a:stretch>
            <a:fillRect/>
          </a:stretch>
        </p:blipFill>
        <p:spPr>
          <a:xfrm>
            <a:off x="1828800" y="1676400"/>
            <a:ext cx="5225143" cy="3657600"/>
          </a:xfrm>
          <a:prstGeom prst="rect">
            <a:avLst/>
          </a:prstGeom>
        </p:spPr>
      </p:pic>
      <p:sp>
        <p:nvSpPr>
          <p:cNvPr id="23" name="TextBox 22"/>
          <p:cNvSpPr txBox="1"/>
          <p:nvPr/>
        </p:nvSpPr>
        <p:spPr>
          <a:xfrm>
            <a:off x="3352800" y="5486400"/>
            <a:ext cx="2743200" cy="369332"/>
          </a:xfrm>
          <a:prstGeom prst="rect">
            <a:avLst/>
          </a:prstGeom>
          <a:noFill/>
        </p:spPr>
        <p:txBody>
          <a:bodyPr wrap="square" rtlCol="0">
            <a:spAutoFit/>
          </a:bodyPr>
          <a:lstStyle/>
          <a:p>
            <a:r>
              <a:rPr lang="en-US" dirty="0" smtClean="0"/>
              <a:t>Click on video to start</a:t>
            </a:r>
            <a:endParaRPr lang="en-US" dirty="0"/>
          </a:p>
        </p:txBody>
      </p:sp>
      <p:sp>
        <p:nvSpPr>
          <p:cNvPr id="5" name="Multiply 4">
            <a:hlinkClick r:id="" action="ppaction://hlinkshowjump?jump=endshow"/>
          </p:cNvPr>
          <p:cNvSpPr/>
          <p:nvPr/>
        </p:nvSpPr>
        <p:spPr>
          <a:xfrm>
            <a:off x="8229600" y="5943600"/>
            <a:ext cx="914400" cy="914400"/>
          </a:xfrm>
          <a:prstGeom prst="mathMultiply">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hlinkClick r:id="" action="ppaction://hlinkshowjump?jump=endshow"/>
          </p:cNvPr>
          <p:cNvSpPr txBox="1"/>
          <p:nvPr/>
        </p:nvSpPr>
        <p:spPr>
          <a:xfrm>
            <a:off x="4572000" y="6073914"/>
            <a:ext cx="3886200" cy="707886"/>
          </a:xfrm>
          <a:prstGeom prst="rect">
            <a:avLst/>
          </a:prstGeom>
          <a:noFill/>
        </p:spPr>
        <p:txBody>
          <a:bodyPr wrap="square" rtlCol="0">
            <a:spAutoFit/>
          </a:bodyPr>
          <a:lstStyle/>
          <a:p>
            <a:r>
              <a:rPr lang="en-US" sz="4000" dirty="0" smtClean="0">
                <a:ln w="18415" cmpd="sng">
                  <a:solidFill>
                    <a:schemeClr val="tx1"/>
                  </a:solidFill>
                  <a:prstDash val="solid"/>
                </a:ln>
                <a:solidFill>
                  <a:srgbClr val="C00000"/>
                </a:solidFill>
                <a:effectLst>
                  <a:outerShdw blurRad="63500" dir="3600000" algn="tl" rotWithShape="0">
                    <a:srgbClr val="000000">
                      <a:alpha val="70000"/>
                    </a:srgbClr>
                  </a:outerShdw>
                </a:effectLst>
              </a:rPr>
              <a:t>End Presentation</a:t>
            </a:r>
            <a:endParaRPr lang="en-US" sz="4000" dirty="0">
              <a:ln w="18415" cmpd="sng">
                <a:solidFill>
                  <a:schemeClr val="tx1"/>
                </a:solidFill>
                <a:prstDash val="solid"/>
              </a:ln>
              <a:solidFill>
                <a:srgbClr val="C00000"/>
              </a:solidFill>
              <a:effectLst>
                <a:outerShdw blurRad="63500" dir="3600000" algn="tl" rotWithShape="0">
                  <a:srgbClr val="000000">
                    <a:alpha val="70000"/>
                  </a:srgbClr>
                </a:outerShdw>
              </a:effectLst>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9"/>
                                        </p:tgtEl>
                                      </p:cBhvr>
                                    </p:cmd>
                                  </p:childTnLst>
                                </p:cTn>
                              </p:par>
                            </p:childTnLst>
                          </p:cTn>
                        </p:par>
                      </p:childTnLst>
                    </p:cTn>
                  </p:par>
                </p:childTnLst>
              </p:cTn>
              <p:nextCondLst>
                <p:cond evt="onClick" delay="0">
                  <p:tgtEl>
                    <p:spTgt spid="19"/>
                  </p:tgtEl>
                </p:cond>
              </p:nextCondLst>
            </p:seq>
            <p:video>
              <p:cMediaNode>
                <p:cTn id="7" fill="hold" display="0">
                  <p:stCondLst>
                    <p:cond delay="indefinite"/>
                  </p:stCondLst>
                  <p:endCondLst>
                    <p:cond evt="onNext" delay="0">
                      <p:tgtEl>
                        <p:sldTgt/>
                      </p:tgtEl>
                    </p:cond>
                    <p:cond evt="onPrev" delay="0">
                      <p:tgtEl>
                        <p:sldTgt/>
                      </p:tgtEl>
                    </p:cond>
                  </p:endCondLst>
                </p:cTn>
                <p:tgtEl>
                  <p:spTgt spid="19"/>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600199"/>
          </a:xfrm>
        </p:spPr>
        <p:txBody>
          <a:bodyPr/>
          <a:lstStyle/>
          <a:p>
            <a:r>
              <a:rPr lang="en-US" dirty="0" smtClean="0"/>
              <a:t>Internet Safety Quiz #1</a:t>
            </a:r>
            <a:endParaRPr lang="en-US" dirty="0"/>
          </a:p>
        </p:txBody>
      </p:sp>
      <p:sp>
        <p:nvSpPr>
          <p:cNvPr id="4" name="Subtitle 3"/>
          <p:cNvSpPr>
            <a:spLocks noGrp="1"/>
          </p:cNvSpPr>
          <p:nvPr>
            <p:ph type="subTitle" idx="1"/>
          </p:nvPr>
        </p:nvSpPr>
        <p:spPr>
          <a:xfrm>
            <a:off x="1371600" y="2286000"/>
            <a:ext cx="6400800" cy="2133600"/>
          </a:xfrm>
        </p:spPr>
        <p:txBody>
          <a:bodyPr>
            <a:normAutofit/>
          </a:bodyPr>
          <a:lstStyle/>
          <a:p>
            <a:r>
              <a:rPr lang="en-US" dirty="0" smtClean="0">
                <a:solidFill>
                  <a:schemeClr val="tx1">
                    <a:lumMod val="95000"/>
                    <a:lumOff val="5000"/>
                  </a:schemeClr>
                </a:solidFill>
              </a:rPr>
              <a:t>Everything that you read on the Internet is True</a:t>
            </a:r>
          </a:p>
          <a:p>
            <a:endParaRPr lang="en-US" dirty="0" smtClean="0">
              <a:solidFill>
                <a:schemeClr val="tx1">
                  <a:lumMod val="95000"/>
                  <a:lumOff val="5000"/>
                </a:schemeClr>
              </a:solidFill>
            </a:endParaRPr>
          </a:p>
          <a:p>
            <a:r>
              <a:rPr lang="en-US" sz="1700" dirty="0" smtClean="0">
                <a:solidFill>
                  <a:schemeClr val="tx1">
                    <a:lumMod val="95000"/>
                    <a:lumOff val="5000"/>
                  </a:schemeClr>
                </a:solidFill>
              </a:rPr>
              <a:t>Click on the triangle to see if you are right</a:t>
            </a:r>
          </a:p>
          <a:p>
            <a:endParaRPr lang="en-US" dirty="0">
              <a:solidFill>
                <a:schemeClr val="tx1">
                  <a:lumMod val="95000"/>
                  <a:lumOff val="5000"/>
                </a:schemeClr>
              </a:solidFill>
            </a:endParaRPr>
          </a:p>
        </p:txBody>
      </p:sp>
      <p:sp>
        <p:nvSpPr>
          <p:cNvPr id="5" name="TextBox 4"/>
          <p:cNvSpPr txBox="1"/>
          <p:nvPr/>
        </p:nvSpPr>
        <p:spPr>
          <a:xfrm>
            <a:off x="2743200" y="4953000"/>
            <a:ext cx="2133600" cy="523220"/>
          </a:xfrm>
          <a:prstGeom prst="rect">
            <a:avLst/>
          </a:prstGeom>
          <a:noFill/>
        </p:spPr>
        <p:txBody>
          <a:bodyPr wrap="square" rtlCol="0">
            <a:spAutoFit/>
          </a:bodyPr>
          <a:lstStyle/>
          <a:p>
            <a:r>
              <a:rPr lang="en-US" sz="2800" dirty="0" smtClean="0"/>
              <a:t>True</a:t>
            </a:r>
            <a:endParaRPr lang="en-US" sz="2800" dirty="0"/>
          </a:p>
        </p:txBody>
      </p:sp>
      <p:sp>
        <p:nvSpPr>
          <p:cNvPr id="6" name="TextBox 5"/>
          <p:cNvSpPr txBox="1"/>
          <p:nvPr/>
        </p:nvSpPr>
        <p:spPr>
          <a:xfrm>
            <a:off x="6172200" y="4953000"/>
            <a:ext cx="1828800" cy="523220"/>
          </a:xfrm>
          <a:prstGeom prst="rect">
            <a:avLst/>
          </a:prstGeom>
          <a:noFill/>
        </p:spPr>
        <p:txBody>
          <a:bodyPr wrap="square" rtlCol="0">
            <a:spAutoFit/>
          </a:bodyPr>
          <a:lstStyle/>
          <a:p>
            <a:r>
              <a:rPr lang="en-US" sz="2800" dirty="0" smtClean="0"/>
              <a:t>False</a:t>
            </a:r>
            <a:endParaRPr lang="en-US" sz="2800" dirty="0"/>
          </a:p>
        </p:txBody>
      </p:sp>
      <p:sp>
        <p:nvSpPr>
          <p:cNvPr id="7" name="Isosceles Triangle 6">
            <a:hlinkClick r:id="rId2" action="ppaction://hlinksldjump"/>
          </p:cNvPr>
          <p:cNvSpPr/>
          <p:nvPr/>
        </p:nvSpPr>
        <p:spPr>
          <a:xfrm>
            <a:off x="1600200" y="45720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a:hlinkClick r:id="rId3" action="ppaction://hlinksldjump"/>
          </p:cNvPr>
          <p:cNvSpPr/>
          <p:nvPr/>
        </p:nvSpPr>
        <p:spPr>
          <a:xfrm>
            <a:off x="4800600" y="45720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7-Point Star 3">
            <a:hlinkClick r:id="rId3" action="ppaction://hlinksldjump"/>
          </p:cNvPr>
          <p:cNvSpPr/>
          <p:nvPr/>
        </p:nvSpPr>
        <p:spPr>
          <a:xfrm>
            <a:off x="1524000" y="762000"/>
            <a:ext cx="6477000" cy="49530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chemeClr val="tx1"/>
                </a:solidFill>
              </a:rPr>
              <a:t>Correct!</a:t>
            </a:r>
            <a:endParaRPr lang="en-US" sz="7200" dirty="0">
              <a:solidFill>
                <a:schemeClr val="tx1"/>
              </a:solidFill>
            </a:endParaRPr>
          </a:p>
        </p:txBody>
      </p:sp>
    </p:spTree>
  </p:cSld>
  <p:clrMapOvr>
    <a:masterClrMapping/>
  </p:clrMapOvr>
  <p:transition advClick="0">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Left Arrow 3">
            <a:hlinkClick r:id="rId4" action="ppaction://hlinksldjump"/>
          </p:cNvPr>
          <p:cNvSpPr/>
          <p:nvPr/>
        </p:nvSpPr>
        <p:spPr>
          <a:xfrm>
            <a:off x="1752600" y="1219200"/>
            <a:ext cx="5257800" cy="4294632"/>
          </a:xfrm>
          <a:prstGeom prst="lef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Try Again</a:t>
            </a:r>
            <a:endParaRPr lang="en-US" sz="6000" dirty="0"/>
          </a:p>
        </p:txBody>
      </p:sp>
    </p:spTree>
    <p:custDataLst>
      <p:tags r:id="rId1"/>
    </p:custDataLst>
  </p:cSld>
  <p:clrMapOvr>
    <a:masterClrMapping/>
  </p:clrMapOvr>
  <p:transition advClick="0">
    <p:fade thruBlk="1"/>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914400"/>
            <a:ext cx="7772400" cy="1470025"/>
          </a:xfrm>
        </p:spPr>
        <p:txBody>
          <a:bodyPr>
            <a:normAutofit/>
          </a:bodyPr>
          <a:lstStyle/>
          <a:p>
            <a:r>
              <a:rPr lang="en-US" dirty="0" smtClean="0"/>
              <a:t>Internet Safety Quiz #2</a:t>
            </a:r>
            <a:endParaRPr lang="en-US" dirty="0"/>
          </a:p>
        </p:txBody>
      </p:sp>
      <p:sp>
        <p:nvSpPr>
          <p:cNvPr id="5" name="Subtitle 4"/>
          <p:cNvSpPr>
            <a:spLocks noGrp="1"/>
          </p:cNvSpPr>
          <p:nvPr>
            <p:ph type="subTitle" idx="1"/>
          </p:nvPr>
        </p:nvSpPr>
        <p:spPr>
          <a:xfrm>
            <a:off x="1371600" y="2133600"/>
            <a:ext cx="6400800" cy="2438400"/>
          </a:xfrm>
        </p:spPr>
        <p:txBody>
          <a:bodyPr>
            <a:normAutofit/>
          </a:bodyPr>
          <a:lstStyle/>
          <a:p>
            <a:r>
              <a:rPr lang="en-US" dirty="0" smtClean="0">
                <a:solidFill>
                  <a:schemeClr val="tx1"/>
                </a:solidFill>
              </a:rPr>
              <a:t>If you see something that makes you uncomfortable you should talk to an adult</a:t>
            </a:r>
          </a:p>
          <a:p>
            <a:endParaRPr lang="en-US" sz="1900" dirty="0" smtClean="0">
              <a:solidFill>
                <a:schemeClr val="tx1"/>
              </a:solidFill>
            </a:endParaRPr>
          </a:p>
          <a:p>
            <a:r>
              <a:rPr lang="en-US" sz="1900" dirty="0" smtClean="0">
                <a:solidFill>
                  <a:schemeClr val="tx1"/>
                </a:solidFill>
              </a:rPr>
              <a:t>Click on the triangle to see if you are right</a:t>
            </a:r>
            <a:endParaRPr lang="en-US" sz="1700" dirty="0" smtClean="0">
              <a:solidFill>
                <a:schemeClr val="tx1"/>
              </a:solidFill>
            </a:endParaRPr>
          </a:p>
          <a:p>
            <a:endParaRPr lang="en-US" sz="1900" dirty="0" smtClean="0"/>
          </a:p>
          <a:p>
            <a:endParaRPr lang="en-US" b="1" dirty="0" smtClean="0"/>
          </a:p>
          <a:p>
            <a:endParaRPr lang="en-US" b="1" dirty="0"/>
          </a:p>
        </p:txBody>
      </p:sp>
      <p:sp>
        <p:nvSpPr>
          <p:cNvPr id="6" name="TextBox 5"/>
          <p:cNvSpPr txBox="1"/>
          <p:nvPr/>
        </p:nvSpPr>
        <p:spPr>
          <a:xfrm>
            <a:off x="3200400" y="5181600"/>
            <a:ext cx="1524000" cy="381000"/>
          </a:xfrm>
          <a:prstGeom prst="rect">
            <a:avLst/>
          </a:prstGeom>
          <a:noFill/>
        </p:spPr>
        <p:txBody>
          <a:bodyPr wrap="square" rtlCol="0">
            <a:spAutoFit/>
          </a:bodyPr>
          <a:lstStyle/>
          <a:p>
            <a:r>
              <a:rPr lang="en-US" dirty="0" smtClean="0"/>
              <a:t>True</a:t>
            </a:r>
            <a:endParaRPr lang="en-US" dirty="0"/>
          </a:p>
        </p:txBody>
      </p:sp>
      <p:sp>
        <p:nvSpPr>
          <p:cNvPr id="7" name="TextBox 6"/>
          <p:cNvSpPr txBox="1"/>
          <p:nvPr/>
        </p:nvSpPr>
        <p:spPr>
          <a:xfrm>
            <a:off x="6172200" y="5181600"/>
            <a:ext cx="1752600" cy="369332"/>
          </a:xfrm>
          <a:prstGeom prst="rect">
            <a:avLst/>
          </a:prstGeom>
          <a:noFill/>
        </p:spPr>
        <p:txBody>
          <a:bodyPr wrap="square" rtlCol="0">
            <a:spAutoFit/>
          </a:bodyPr>
          <a:lstStyle/>
          <a:p>
            <a:r>
              <a:rPr lang="en-US" dirty="0" smtClean="0"/>
              <a:t>False</a:t>
            </a:r>
            <a:endParaRPr lang="en-US" dirty="0"/>
          </a:p>
        </p:txBody>
      </p:sp>
      <p:sp>
        <p:nvSpPr>
          <p:cNvPr id="8" name="Isosceles Triangle 7">
            <a:hlinkClick r:id="rId2" action="ppaction://hlinksldjump"/>
          </p:cNvPr>
          <p:cNvSpPr/>
          <p:nvPr/>
        </p:nvSpPr>
        <p:spPr>
          <a:xfrm>
            <a:off x="20574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hlinkClick r:id="rId3" action="ppaction://hlinksldjump"/>
          </p:cNvPr>
          <p:cNvSpPr/>
          <p:nvPr/>
        </p:nvSpPr>
        <p:spPr>
          <a:xfrm>
            <a:off x="50292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7-Point Star 3">
            <a:hlinkClick r:id="rId3" action="ppaction://hlinksldjump"/>
          </p:cNvPr>
          <p:cNvSpPr/>
          <p:nvPr/>
        </p:nvSpPr>
        <p:spPr>
          <a:xfrm>
            <a:off x="1524000" y="762000"/>
            <a:ext cx="6477000" cy="49530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chemeClr val="tx1"/>
                </a:solidFill>
              </a:rPr>
              <a:t>Correct!</a:t>
            </a:r>
            <a:endParaRPr lang="en-US" sz="7200" dirty="0">
              <a:solidFill>
                <a:schemeClr val="tx1"/>
              </a:solidFill>
            </a:endParaRPr>
          </a:p>
        </p:txBody>
      </p:sp>
    </p:spTree>
  </p:cSld>
  <p:clrMapOvr>
    <a:masterClrMapping/>
  </p:clrMapOvr>
  <p:transition advClick="0">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Left Arrow 3">
            <a:hlinkClick r:id="rId4" action="ppaction://hlinksldjump"/>
          </p:cNvPr>
          <p:cNvSpPr/>
          <p:nvPr/>
        </p:nvSpPr>
        <p:spPr>
          <a:xfrm>
            <a:off x="1752600" y="1219200"/>
            <a:ext cx="5257800" cy="4294632"/>
          </a:xfrm>
          <a:prstGeom prst="lef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Try Again</a:t>
            </a:r>
            <a:endParaRPr lang="en-US" sz="6000" dirty="0"/>
          </a:p>
        </p:txBody>
      </p:sp>
    </p:spTree>
    <p:custDataLst>
      <p:tags r:id="rId1"/>
    </p:custDataLst>
  </p:cSld>
  <p:clrMapOvr>
    <a:masterClrMapping/>
  </p:clrMapOvr>
  <p:transition advClick="0">
    <p:fade thruBlk="1"/>
    <p:sndAc>
      <p:stSnd>
        <p:snd r:embed="rId3"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685800" y="914400"/>
            <a:ext cx="7772400" cy="1470025"/>
          </a:xfrm>
        </p:spPr>
        <p:txBody>
          <a:bodyPr>
            <a:normAutofit/>
          </a:bodyPr>
          <a:lstStyle/>
          <a:p>
            <a:r>
              <a:rPr lang="en-US" dirty="0" smtClean="0"/>
              <a:t>Internet Safety Quiz #3</a:t>
            </a:r>
            <a:endParaRPr lang="en-US" dirty="0"/>
          </a:p>
        </p:txBody>
      </p:sp>
      <p:sp>
        <p:nvSpPr>
          <p:cNvPr id="5" name="Subtitle 4"/>
          <p:cNvSpPr>
            <a:spLocks noGrp="1"/>
          </p:cNvSpPr>
          <p:nvPr>
            <p:ph type="subTitle" idx="1"/>
          </p:nvPr>
        </p:nvSpPr>
        <p:spPr>
          <a:xfrm>
            <a:off x="1371600" y="2133600"/>
            <a:ext cx="6400800" cy="2438400"/>
          </a:xfrm>
        </p:spPr>
        <p:txBody>
          <a:bodyPr>
            <a:normAutofit lnSpcReduction="10000"/>
          </a:bodyPr>
          <a:lstStyle/>
          <a:p>
            <a:endParaRPr lang="en-US" dirty="0" smtClean="0">
              <a:solidFill>
                <a:schemeClr val="tx1"/>
              </a:solidFill>
            </a:endParaRPr>
          </a:p>
          <a:p>
            <a:r>
              <a:rPr lang="en-US" dirty="0" smtClean="0">
                <a:solidFill>
                  <a:schemeClr val="tx1"/>
                </a:solidFill>
              </a:rPr>
              <a:t>It is okay to talk to a stranger online</a:t>
            </a:r>
          </a:p>
          <a:p>
            <a:endParaRPr lang="en-US" sz="1900" dirty="0" smtClean="0">
              <a:solidFill>
                <a:schemeClr val="tx1"/>
              </a:solidFill>
            </a:endParaRPr>
          </a:p>
          <a:p>
            <a:endParaRPr lang="en-US" sz="1900" dirty="0" smtClean="0">
              <a:solidFill>
                <a:schemeClr val="tx1"/>
              </a:solidFill>
            </a:endParaRPr>
          </a:p>
          <a:p>
            <a:endParaRPr lang="en-US" sz="1900" dirty="0" smtClean="0">
              <a:solidFill>
                <a:schemeClr val="tx1"/>
              </a:solidFill>
            </a:endParaRPr>
          </a:p>
          <a:p>
            <a:r>
              <a:rPr lang="en-US" sz="1900" dirty="0" smtClean="0">
                <a:solidFill>
                  <a:schemeClr val="tx1"/>
                </a:solidFill>
              </a:rPr>
              <a:t>Click on the triangle to see if you are right</a:t>
            </a:r>
            <a:endParaRPr lang="en-US" sz="1700" dirty="0" smtClean="0">
              <a:solidFill>
                <a:schemeClr val="tx1"/>
              </a:solidFill>
            </a:endParaRPr>
          </a:p>
          <a:p>
            <a:endParaRPr lang="en-US" sz="1900" dirty="0" smtClean="0"/>
          </a:p>
          <a:p>
            <a:endParaRPr lang="en-US" b="1" dirty="0" smtClean="0"/>
          </a:p>
          <a:p>
            <a:endParaRPr lang="en-US" b="1" dirty="0"/>
          </a:p>
        </p:txBody>
      </p:sp>
      <p:sp>
        <p:nvSpPr>
          <p:cNvPr id="6" name="TextBox 5"/>
          <p:cNvSpPr txBox="1"/>
          <p:nvPr/>
        </p:nvSpPr>
        <p:spPr>
          <a:xfrm>
            <a:off x="3200400" y="5181600"/>
            <a:ext cx="1524000" cy="381000"/>
          </a:xfrm>
          <a:prstGeom prst="rect">
            <a:avLst/>
          </a:prstGeom>
          <a:noFill/>
        </p:spPr>
        <p:txBody>
          <a:bodyPr wrap="square" rtlCol="0">
            <a:spAutoFit/>
          </a:bodyPr>
          <a:lstStyle/>
          <a:p>
            <a:r>
              <a:rPr lang="en-US" dirty="0" smtClean="0"/>
              <a:t>True</a:t>
            </a:r>
            <a:endParaRPr lang="en-US" dirty="0"/>
          </a:p>
        </p:txBody>
      </p:sp>
      <p:sp>
        <p:nvSpPr>
          <p:cNvPr id="7" name="TextBox 6"/>
          <p:cNvSpPr txBox="1"/>
          <p:nvPr/>
        </p:nvSpPr>
        <p:spPr>
          <a:xfrm>
            <a:off x="6172200" y="5181600"/>
            <a:ext cx="1752600" cy="369332"/>
          </a:xfrm>
          <a:prstGeom prst="rect">
            <a:avLst/>
          </a:prstGeom>
          <a:noFill/>
        </p:spPr>
        <p:txBody>
          <a:bodyPr wrap="square" rtlCol="0">
            <a:spAutoFit/>
          </a:bodyPr>
          <a:lstStyle/>
          <a:p>
            <a:r>
              <a:rPr lang="en-US" dirty="0" smtClean="0"/>
              <a:t>False</a:t>
            </a:r>
            <a:endParaRPr lang="en-US" dirty="0"/>
          </a:p>
        </p:txBody>
      </p:sp>
      <p:sp>
        <p:nvSpPr>
          <p:cNvPr id="8" name="Isosceles Triangle 7">
            <a:hlinkClick r:id="rId2" action="ppaction://hlinksldjump"/>
          </p:cNvPr>
          <p:cNvSpPr/>
          <p:nvPr/>
        </p:nvSpPr>
        <p:spPr>
          <a:xfrm>
            <a:off x="20574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hlinkClick r:id="rId3" action="ppaction://hlinksldjump"/>
          </p:cNvPr>
          <p:cNvSpPr/>
          <p:nvPr/>
        </p:nvSpPr>
        <p:spPr>
          <a:xfrm>
            <a:off x="5029200" y="4800600"/>
            <a:ext cx="1060704" cy="9144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2700000" scaled="0"/>
          <a:tileRect/>
        </a:gradFill>
        <a:effectLst/>
      </p:bgPr>
    </p:bg>
    <p:spTree>
      <p:nvGrpSpPr>
        <p:cNvPr id="1" name=""/>
        <p:cNvGrpSpPr/>
        <p:nvPr/>
      </p:nvGrpSpPr>
      <p:grpSpPr>
        <a:xfrm>
          <a:off x="0" y="0"/>
          <a:ext cx="0" cy="0"/>
          <a:chOff x="0" y="0"/>
          <a:chExt cx="0" cy="0"/>
        </a:xfrm>
      </p:grpSpPr>
      <p:sp>
        <p:nvSpPr>
          <p:cNvPr id="4" name="7-Point Star 3">
            <a:hlinkClick r:id="rId3" action="ppaction://hlinksldjump"/>
          </p:cNvPr>
          <p:cNvSpPr/>
          <p:nvPr/>
        </p:nvSpPr>
        <p:spPr>
          <a:xfrm>
            <a:off x="1524000" y="762000"/>
            <a:ext cx="6477000" cy="49530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dirty="0" smtClean="0">
                <a:solidFill>
                  <a:schemeClr val="tx1"/>
                </a:solidFill>
              </a:rPr>
              <a:t>Correct!</a:t>
            </a:r>
            <a:endParaRPr lang="en-US" sz="7200" dirty="0">
              <a:solidFill>
                <a:schemeClr val="tx1"/>
              </a:solidFill>
            </a:endParaRPr>
          </a:p>
        </p:txBody>
      </p:sp>
    </p:spTree>
  </p:cSld>
  <p:clrMapOvr>
    <a:masterClrMapping/>
  </p:clrMapOvr>
  <p:transition advClick="0">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5"/>
</p:tagLst>
</file>

<file path=ppt/tags/tag2.xml><?xml version="1.0" encoding="utf-8"?>
<p:tagLst xmlns:a="http://schemas.openxmlformats.org/drawingml/2006/main" xmlns:r="http://schemas.openxmlformats.org/officeDocument/2006/relationships" xmlns:p="http://schemas.openxmlformats.org/presentationml/2006/main">
  <p:tag name="TIMING" val="|3.5"/>
</p:tagLst>
</file>

<file path=ppt/tags/tag3.xml><?xml version="1.0" encoding="utf-8"?>
<p:tagLst xmlns:a="http://schemas.openxmlformats.org/drawingml/2006/main" xmlns:r="http://schemas.openxmlformats.org/officeDocument/2006/relationships" xmlns:p="http://schemas.openxmlformats.org/presentationml/2006/main">
  <p:tag name="TIMING" val="|3.5"/>
</p:tagLst>
</file>

<file path=ppt/tags/tag4.xml><?xml version="1.0" encoding="utf-8"?>
<p:tagLst xmlns:a="http://schemas.openxmlformats.org/drawingml/2006/main" xmlns:r="http://schemas.openxmlformats.org/officeDocument/2006/relationships" xmlns:p="http://schemas.openxmlformats.org/presentationml/2006/main">
  <p:tag name="TIMING" val="|3.5"/>
</p:tagLst>
</file>

<file path=ppt/tags/tag5.xml><?xml version="1.0" encoding="utf-8"?>
<p:tagLst xmlns:a="http://schemas.openxmlformats.org/drawingml/2006/main" xmlns:r="http://schemas.openxmlformats.org/officeDocument/2006/relationships" xmlns:p="http://schemas.openxmlformats.org/presentationml/2006/main">
  <p:tag name="TIMING" val="|3.5"/>
</p:tagLst>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235</Words>
  <Application>Microsoft Office PowerPoint</Application>
  <PresentationFormat>On-screen Show (4:3)</PresentationFormat>
  <Paragraphs>61</Paragraphs>
  <Slides>18</Slides>
  <Notes>0</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Internet Safety Quiz #1</vt:lpstr>
      <vt:lpstr>Slide 3</vt:lpstr>
      <vt:lpstr>Slide 4</vt:lpstr>
      <vt:lpstr>Internet Safety Quiz #2</vt:lpstr>
      <vt:lpstr>Slide 6</vt:lpstr>
      <vt:lpstr>Slide 7</vt:lpstr>
      <vt:lpstr>Internet Safety Quiz #3</vt:lpstr>
      <vt:lpstr>Slide 9</vt:lpstr>
      <vt:lpstr>Slide 10</vt:lpstr>
      <vt:lpstr>Internet Safety Quiz #4</vt:lpstr>
      <vt:lpstr>Slide 12</vt:lpstr>
      <vt:lpstr>Slide 13</vt:lpstr>
      <vt:lpstr>Internet Safety Quiz #5</vt:lpstr>
      <vt:lpstr>Slide 15</vt:lpstr>
      <vt:lpstr>Slide 16</vt:lpstr>
      <vt:lpstr>Internet Safety</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Heather</dc:creator>
  <cp:lastModifiedBy>Heather</cp:lastModifiedBy>
  <cp:revision>35</cp:revision>
  <dcterms:created xsi:type="dcterms:W3CDTF">2012-04-05T04:48:10Z</dcterms:created>
  <dcterms:modified xsi:type="dcterms:W3CDTF">2012-04-19T05:12:56Z</dcterms:modified>
</cp:coreProperties>
</file>